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3" r:id="rId4"/>
    <p:sldId id="264" r:id="rId5"/>
    <p:sldId id="267" r:id="rId6"/>
    <p:sldId id="269" r:id="rId7"/>
    <p:sldId id="270" r:id="rId8"/>
    <p:sldId id="271" r:id="rId9"/>
    <p:sldId id="274" r:id="rId10"/>
    <p:sldId id="276" r:id="rId11"/>
    <p:sldId id="277" r:id="rId12"/>
    <p:sldId id="280" r:id="rId13"/>
    <p:sldId id="282" r:id="rId14"/>
    <p:sldId id="283" r:id="rId15"/>
    <p:sldId id="284" r:id="rId16"/>
    <p:sldId id="285" r:id="rId17"/>
    <p:sldId id="286" r:id="rId18"/>
    <p:sldId id="287" r:id="rId19"/>
  </p:sldIdLst>
  <p:sldSz cx="18288000" cy="10287000"/>
  <p:notesSz cx="6858000" cy="9144000"/>
  <p:embeddedFontLst>
    <p:embeddedFont>
      <p:font typeface="Open Sans" panose="020B0606030504020204" pitchFamily="34" charset="0"/>
      <p:regular r:id="rId21"/>
    </p:embeddedFont>
    <p:embeddedFont>
      <p:font typeface="Roboto" panose="02000000000000000000" pitchFamily="2" charset="0"/>
      <p:regular r:id="rId22"/>
    </p:embeddedFont>
    <p:embeddedFont>
      <p:font typeface="Roboto Bold" panose="020B0604020202020204" charset="0"/>
      <p:regular r:id="rId23"/>
    </p:embeddedFont>
    <p:embeddedFont>
      <p:font typeface="Roboto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La rendic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tel:3764443222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Relationship Id="rId9" Type="http://schemas.openxmlformats.org/officeDocument/2006/relationships/hyperlink" Target="mailto:mesadeayuda@htcmisiones.gob.a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16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4192" y="3759091"/>
            <a:ext cx="12339616" cy="373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3"/>
              </a:lnSpc>
            </a:pPr>
            <a:r>
              <a:rPr lang="en-US" sz="883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Rendición de Cuentas de Cierre Anual Ejercicio 2025</a:t>
            </a:r>
          </a:p>
        </p:txBody>
      </p:sp>
      <p:sp>
        <p:nvSpPr>
          <p:cNvPr id="3" name="Freeform 3"/>
          <p:cNvSpPr/>
          <p:nvPr/>
        </p:nvSpPr>
        <p:spPr>
          <a:xfrm>
            <a:off x="17052969" y="1028700"/>
            <a:ext cx="285750" cy="1496263"/>
          </a:xfrm>
          <a:custGeom>
            <a:avLst/>
            <a:gdLst/>
            <a:ahLst/>
            <a:cxnLst/>
            <a:rect l="l" t="t" r="r" b="b"/>
            <a:pathLst>
              <a:path w="285750" h="1496263">
                <a:moveTo>
                  <a:pt x="0" y="0"/>
                </a:moveTo>
                <a:lnTo>
                  <a:pt x="285750" y="0"/>
                </a:lnTo>
                <a:lnTo>
                  <a:pt x="285750" y="1496263"/>
                </a:lnTo>
                <a:lnTo>
                  <a:pt x="0" y="149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7234569" y="1340571"/>
            <a:ext cx="3818863" cy="872522"/>
          </a:xfrm>
          <a:custGeom>
            <a:avLst/>
            <a:gdLst/>
            <a:ahLst/>
            <a:cxnLst/>
            <a:rect l="l" t="t" r="r" b="b"/>
            <a:pathLst>
              <a:path w="3818863" h="872522">
                <a:moveTo>
                  <a:pt x="0" y="0"/>
                </a:moveTo>
                <a:lnTo>
                  <a:pt x="3818862" y="0"/>
                </a:lnTo>
                <a:lnTo>
                  <a:pt x="3818862" y="872521"/>
                </a:lnTo>
                <a:lnTo>
                  <a:pt x="0" y="872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794110" y="559385"/>
            <a:ext cx="11686431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Física: ¿Qué documentación debe incluir?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5129" y="1647620"/>
            <a:ext cx="12614948" cy="781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867" lvl="1" indent="-318433" algn="l">
              <a:lnSpc>
                <a:spcPts val="4129"/>
              </a:lnSpc>
              <a:buFont typeface="Arial"/>
              <a:buChar char="•"/>
            </a:pPr>
            <a:r>
              <a:rPr lang="en-US" sz="294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Nota de Elevación al Tribunal de Cuentas </a:t>
            </a: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 la firma del Presidente y Secretario del HCD y el detalle de la documentación presentada.</a:t>
            </a:r>
          </a:p>
          <a:p>
            <a:pPr algn="l">
              <a:lnSpc>
                <a:spcPts val="4129"/>
              </a:lnSpc>
            </a:pPr>
            <a:endParaRPr lang="en-US" sz="294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36867" lvl="1" indent="-318433" algn="l">
              <a:lnSpc>
                <a:spcPts val="4129"/>
              </a:lnSpc>
              <a:buFont typeface="Arial"/>
              <a:buChar char="•"/>
            </a:pPr>
            <a:r>
              <a:rPr lang="en-US" sz="294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Nota de Elevación remitida por el Intendente con</a:t>
            </a: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</a:p>
          <a:p>
            <a:pPr marL="1273733" lvl="2" indent="-424578" algn="l">
              <a:lnSpc>
                <a:spcPts val="4129"/>
              </a:lnSpc>
              <a:buFont typeface="Arial"/>
              <a:buChar char="⚬"/>
            </a:pP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Datos de los responsables.</a:t>
            </a:r>
          </a:p>
          <a:p>
            <a:pPr marL="1273733" lvl="2" indent="-424578" algn="l">
              <a:lnSpc>
                <a:spcPts val="4129"/>
              </a:lnSpc>
              <a:buFont typeface="Arial"/>
              <a:buChar char="⚬"/>
            </a:pP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Listado de la Documentación que se remite</a:t>
            </a:r>
          </a:p>
          <a:p>
            <a:pPr marL="1273733" lvl="2" indent="-424578" algn="l">
              <a:lnSpc>
                <a:spcPts val="4129"/>
              </a:lnSpc>
              <a:buFont typeface="Arial"/>
              <a:buChar char="⚬"/>
            </a:pP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Constancia de recepción del HCD</a:t>
            </a:r>
          </a:p>
          <a:p>
            <a:pPr algn="l">
              <a:lnSpc>
                <a:spcPts val="4129"/>
              </a:lnSpc>
            </a:pPr>
            <a:endParaRPr lang="en-US" sz="294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36867" lvl="1" indent="-318433" algn="l">
              <a:lnSpc>
                <a:spcPts val="4129"/>
              </a:lnSpc>
              <a:buFont typeface="Arial"/>
              <a:buChar char="•"/>
            </a:pPr>
            <a:r>
              <a:rPr lang="en-US" sz="294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Documentación remitida por el Intendente </a:t>
            </a: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(libros contables rubricados y las hojas móviles inutilizadas).</a:t>
            </a:r>
          </a:p>
          <a:p>
            <a:pPr algn="l">
              <a:lnSpc>
                <a:spcPts val="4129"/>
              </a:lnSpc>
            </a:pPr>
            <a:endParaRPr lang="en-US" sz="294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36867" lvl="1" indent="-318433" algn="l">
              <a:lnSpc>
                <a:spcPts val="4129"/>
              </a:lnSpc>
              <a:buFont typeface="Arial"/>
              <a:buChar char="•"/>
            </a:pPr>
            <a:r>
              <a:rPr lang="en-US" sz="294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Acta de sesión especial</a:t>
            </a:r>
            <a:r>
              <a:rPr lang="en-US" sz="294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(examen de la cuenta).}</a:t>
            </a:r>
          </a:p>
          <a:p>
            <a:pPr algn="l">
              <a:lnSpc>
                <a:spcPts val="4129"/>
              </a:lnSpc>
            </a:pPr>
            <a:endParaRPr lang="en-US" sz="294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36867" lvl="1" indent="-318433" algn="l">
              <a:lnSpc>
                <a:spcPts val="4129"/>
              </a:lnSpc>
              <a:buFont typeface="Arial"/>
              <a:buChar char="•"/>
            </a:pPr>
            <a:r>
              <a:rPr lang="en-US" sz="294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Constancia de comunicación del correo electrónico institucional al Municipio.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890" y="3935095"/>
            <a:ext cx="13514220" cy="249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Plazos y actividades a tener en cuenta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4179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538897" y="2082476"/>
            <a:ext cx="9158942" cy="1688723"/>
            <a:chOff x="0" y="0"/>
            <a:chExt cx="1876786" cy="3460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6786" cy="346041"/>
            </a:xfrm>
            <a:custGeom>
              <a:avLst/>
              <a:gdLst/>
              <a:ahLst/>
              <a:cxnLst/>
              <a:rect l="l" t="t" r="r" b="b"/>
              <a:pathLst>
                <a:path w="1876786" h="346041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283490"/>
                  </a:lnTo>
                  <a:cubicBezTo>
                    <a:pt x="1876786" y="300080"/>
                    <a:pt x="1870196" y="315990"/>
                    <a:pt x="1858465" y="327720"/>
                  </a:cubicBezTo>
                  <a:cubicBezTo>
                    <a:pt x="1846735" y="339451"/>
                    <a:pt x="1830824" y="346041"/>
                    <a:pt x="1814235" y="346041"/>
                  </a:cubicBezTo>
                  <a:lnTo>
                    <a:pt x="62551" y="346041"/>
                  </a:lnTo>
                  <a:cubicBezTo>
                    <a:pt x="45962" y="346041"/>
                    <a:pt x="30051" y="339451"/>
                    <a:pt x="18321" y="327720"/>
                  </a:cubicBezTo>
                  <a:cubicBezTo>
                    <a:pt x="6590" y="315990"/>
                    <a:pt x="0" y="300080"/>
                    <a:pt x="0" y="283490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876786" cy="422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8897" y="4490853"/>
            <a:ext cx="9158942" cy="1688723"/>
            <a:chOff x="0" y="0"/>
            <a:chExt cx="1876786" cy="3460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6786" cy="346041"/>
            </a:xfrm>
            <a:custGeom>
              <a:avLst/>
              <a:gdLst/>
              <a:ahLst/>
              <a:cxnLst/>
              <a:rect l="l" t="t" r="r" b="b"/>
              <a:pathLst>
                <a:path w="1876786" h="346041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283490"/>
                  </a:lnTo>
                  <a:cubicBezTo>
                    <a:pt x="1876786" y="300080"/>
                    <a:pt x="1870196" y="315990"/>
                    <a:pt x="1858465" y="327720"/>
                  </a:cubicBezTo>
                  <a:cubicBezTo>
                    <a:pt x="1846735" y="339451"/>
                    <a:pt x="1830824" y="346041"/>
                    <a:pt x="1814235" y="346041"/>
                  </a:cubicBezTo>
                  <a:lnTo>
                    <a:pt x="62551" y="346041"/>
                  </a:lnTo>
                  <a:cubicBezTo>
                    <a:pt x="45962" y="346041"/>
                    <a:pt x="30051" y="339451"/>
                    <a:pt x="18321" y="327720"/>
                  </a:cubicBezTo>
                  <a:cubicBezTo>
                    <a:pt x="6590" y="315990"/>
                    <a:pt x="0" y="300080"/>
                    <a:pt x="0" y="283490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876786" cy="422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8897" y="6903475"/>
            <a:ext cx="9158942" cy="1874329"/>
            <a:chOff x="0" y="0"/>
            <a:chExt cx="1876786" cy="384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6786" cy="384074"/>
            </a:xfrm>
            <a:custGeom>
              <a:avLst/>
              <a:gdLst/>
              <a:ahLst/>
              <a:cxnLst/>
              <a:rect l="l" t="t" r="r" b="b"/>
              <a:pathLst>
                <a:path w="1876786" h="384074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321523"/>
                  </a:lnTo>
                  <a:cubicBezTo>
                    <a:pt x="1876786" y="338113"/>
                    <a:pt x="1870196" y="354023"/>
                    <a:pt x="1858465" y="365753"/>
                  </a:cubicBezTo>
                  <a:cubicBezTo>
                    <a:pt x="1846735" y="377484"/>
                    <a:pt x="1830824" y="384074"/>
                    <a:pt x="1814235" y="384074"/>
                  </a:cubicBezTo>
                  <a:lnTo>
                    <a:pt x="62551" y="384074"/>
                  </a:lnTo>
                  <a:cubicBezTo>
                    <a:pt x="45962" y="384074"/>
                    <a:pt x="30051" y="377484"/>
                    <a:pt x="18321" y="365753"/>
                  </a:cubicBezTo>
                  <a:cubicBezTo>
                    <a:pt x="6590" y="354023"/>
                    <a:pt x="0" y="338113"/>
                    <a:pt x="0" y="321523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876786" cy="460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881419" y="2642130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5"/>
                </a:lnTo>
                <a:lnTo>
                  <a:pt x="0" y="569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Freeform 13"/>
          <p:cNvSpPr/>
          <p:nvPr/>
        </p:nvSpPr>
        <p:spPr>
          <a:xfrm>
            <a:off x="10881419" y="5050506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6"/>
                </a:lnTo>
                <a:lnTo>
                  <a:pt x="0" y="569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Freeform 14"/>
          <p:cNvSpPr/>
          <p:nvPr/>
        </p:nvSpPr>
        <p:spPr>
          <a:xfrm>
            <a:off x="10881419" y="7555932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5"/>
                </a:lnTo>
                <a:lnTo>
                  <a:pt x="0" y="569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5" name="Group 15"/>
          <p:cNvGrpSpPr/>
          <p:nvPr/>
        </p:nvGrpSpPr>
        <p:grpSpPr>
          <a:xfrm>
            <a:off x="12126722" y="2082476"/>
            <a:ext cx="5132578" cy="1688723"/>
            <a:chOff x="0" y="0"/>
            <a:chExt cx="1351790" cy="4447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Antes del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01/03/2026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8391" y="618058"/>
            <a:ext cx="9979203" cy="4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Plazos y actividades a tener en cuenta: fechas de interés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8897" y="2490615"/>
            <a:ext cx="9011510" cy="88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HCD debe informar al municipio el correo electrónico institucional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58391" y="4898991"/>
            <a:ext cx="8792015" cy="88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Intendente debe enviar al HCD la </a:t>
            </a:r>
          </a:p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Anual (Digital + Física)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8391" y="7311614"/>
            <a:ext cx="8792015" cy="131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presidente del HCD debe presentar al Tribunal de Cuentas la Rendición Anual </a:t>
            </a:r>
          </a:p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(Digital + Física)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126722" y="4490853"/>
            <a:ext cx="5132578" cy="1688723"/>
            <a:chOff x="0" y="0"/>
            <a:chExt cx="1351790" cy="444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Antes del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30/03/2026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26722" y="6996278"/>
            <a:ext cx="5132578" cy="1688723"/>
            <a:chOff x="0" y="0"/>
            <a:chExt cx="1351790" cy="44476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Antes del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31/05/2026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85129" y="9625529"/>
            <a:ext cx="16074171" cy="24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6"/>
              </a:lnSpc>
            </a:pPr>
            <a:r>
              <a:rPr lang="en-US" sz="18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Artículo 40 Ley I-N°3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758391" y="618058"/>
            <a:ext cx="9979203" cy="4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Plazos y actividades a tener en cuenta: fechas de interés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825151" y="2336305"/>
            <a:ext cx="12637699" cy="2331327"/>
            <a:chOff x="0" y="0"/>
            <a:chExt cx="1897994" cy="3501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7994" cy="350130"/>
            </a:xfrm>
            <a:custGeom>
              <a:avLst/>
              <a:gdLst/>
              <a:ahLst/>
              <a:cxnLst/>
              <a:rect l="l" t="t" r="r" b="b"/>
              <a:pathLst>
                <a:path w="1897994" h="350130">
                  <a:moveTo>
                    <a:pt x="45333" y="0"/>
                  </a:moveTo>
                  <a:lnTo>
                    <a:pt x="1852661" y="0"/>
                  </a:lnTo>
                  <a:cubicBezTo>
                    <a:pt x="1877698" y="0"/>
                    <a:pt x="1897994" y="20296"/>
                    <a:pt x="1897994" y="45333"/>
                  </a:cubicBezTo>
                  <a:lnTo>
                    <a:pt x="1897994" y="304798"/>
                  </a:lnTo>
                  <a:cubicBezTo>
                    <a:pt x="1897994" y="316821"/>
                    <a:pt x="1893218" y="328351"/>
                    <a:pt x="1884716" y="336853"/>
                  </a:cubicBezTo>
                  <a:cubicBezTo>
                    <a:pt x="1876215" y="345354"/>
                    <a:pt x="1864684" y="350130"/>
                    <a:pt x="1852661" y="350130"/>
                  </a:cubicBezTo>
                  <a:lnTo>
                    <a:pt x="45333" y="350130"/>
                  </a:lnTo>
                  <a:cubicBezTo>
                    <a:pt x="20296" y="350130"/>
                    <a:pt x="0" y="329834"/>
                    <a:pt x="0" y="304798"/>
                  </a:cubicBezTo>
                  <a:lnTo>
                    <a:pt x="0" y="45333"/>
                  </a:lnTo>
                  <a:cubicBezTo>
                    <a:pt x="0" y="20296"/>
                    <a:pt x="20296" y="0"/>
                    <a:pt x="45333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897994" cy="42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680662" y="2802753"/>
            <a:ext cx="10926675" cy="147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</a:pPr>
            <a:r>
              <a:rPr lang="en-US" sz="38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Cualquier incumplimiento de los plazos o requisitos establecidos puede derivar en la aplicación de sanciones.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825151" y="5896356"/>
            <a:ext cx="12637699" cy="2331327"/>
            <a:chOff x="0" y="0"/>
            <a:chExt cx="1897994" cy="3501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97994" cy="350130"/>
            </a:xfrm>
            <a:custGeom>
              <a:avLst/>
              <a:gdLst/>
              <a:ahLst/>
              <a:cxnLst/>
              <a:rect l="l" t="t" r="r" b="b"/>
              <a:pathLst>
                <a:path w="1897994" h="350130">
                  <a:moveTo>
                    <a:pt x="45333" y="0"/>
                  </a:moveTo>
                  <a:lnTo>
                    <a:pt x="1852661" y="0"/>
                  </a:lnTo>
                  <a:cubicBezTo>
                    <a:pt x="1877698" y="0"/>
                    <a:pt x="1897994" y="20296"/>
                    <a:pt x="1897994" y="45333"/>
                  </a:cubicBezTo>
                  <a:lnTo>
                    <a:pt x="1897994" y="304798"/>
                  </a:lnTo>
                  <a:cubicBezTo>
                    <a:pt x="1897994" y="316821"/>
                    <a:pt x="1893218" y="328351"/>
                    <a:pt x="1884716" y="336853"/>
                  </a:cubicBezTo>
                  <a:cubicBezTo>
                    <a:pt x="1876215" y="345354"/>
                    <a:pt x="1864684" y="350130"/>
                    <a:pt x="1852661" y="350130"/>
                  </a:cubicBezTo>
                  <a:lnTo>
                    <a:pt x="45333" y="350130"/>
                  </a:lnTo>
                  <a:cubicBezTo>
                    <a:pt x="20296" y="350130"/>
                    <a:pt x="0" y="329834"/>
                    <a:pt x="0" y="304798"/>
                  </a:cubicBezTo>
                  <a:lnTo>
                    <a:pt x="0" y="45333"/>
                  </a:lnTo>
                  <a:cubicBezTo>
                    <a:pt x="0" y="20296"/>
                    <a:pt x="20296" y="0"/>
                    <a:pt x="45333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897994" cy="426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96335" y="6436379"/>
            <a:ext cx="12295330" cy="14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0"/>
              </a:lnSpc>
            </a:pPr>
            <a:r>
              <a:rPr lang="en-US" sz="389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Recomendación</a:t>
            </a:r>
            <a:r>
              <a:rPr lang="en-US" sz="389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ante la falta de presentación o errores en la información recibida reclamar por escrito y solicitar constancia de recepción. </a:t>
            </a:r>
          </a:p>
        </p:txBody>
      </p:sp>
      <p:sp>
        <p:nvSpPr>
          <p:cNvPr id="12" name="Freeform 12"/>
          <p:cNvSpPr/>
          <p:nvPr/>
        </p:nvSpPr>
        <p:spPr>
          <a:xfrm rot="5400000">
            <a:off x="8823680" y="5051168"/>
            <a:ext cx="862901" cy="461652"/>
          </a:xfrm>
          <a:custGeom>
            <a:avLst/>
            <a:gdLst/>
            <a:ahLst/>
            <a:cxnLst/>
            <a:rect l="l" t="t" r="r" b="b"/>
            <a:pathLst>
              <a:path w="862901" h="461652">
                <a:moveTo>
                  <a:pt x="0" y="0"/>
                </a:moveTo>
                <a:lnTo>
                  <a:pt x="862901" y="0"/>
                </a:lnTo>
                <a:lnTo>
                  <a:pt x="862901" y="461652"/>
                </a:lnTo>
                <a:lnTo>
                  <a:pt x="0" y="46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890" y="4549458"/>
            <a:ext cx="13514220" cy="126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Ley y normativa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4179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758391" y="618058"/>
            <a:ext cx="9979203" cy="4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Ley y normativa que establecen lo indicado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38897" y="2082476"/>
            <a:ext cx="9158942" cy="1688723"/>
            <a:chOff x="0" y="0"/>
            <a:chExt cx="1876786" cy="3460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6786" cy="346041"/>
            </a:xfrm>
            <a:custGeom>
              <a:avLst/>
              <a:gdLst/>
              <a:ahLst/>
              <a:cxnLst/>
              <a:rect l="l" t="t" r="r" b="b"/>
              <a:pathLst>
                <a:path w="1876786" h="346041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283490"/>
                  </a:lnTo>
                  <a:cubicBezTo>
                    <a:pt x="1876786" y="300080"/>
                    <a:pt x="1870196" y="315990"/>
                    <a:pt x="1858465" y="327720"/>
                  </a:cubicBezTo>
                  <a:cubicBezTo>
                    <a:pt x="1846735" y="339451"/>
                    <a:pt x="1830824" y="346041"/>
                    <a:pt x="1814235" y="346041"/>
                  </a:cubicBezTo>
                  <a:lnTo>
                    <a:pt x="62551" y="346041"/>
                  </a:lnTo>
                  <a:cubicBezTo>
                    <a:pt x="45962" y="346041"/>
                    <a:pt x="30051" y="339451"/>
                    <a:pt x="18321" y="327720"/>
                  </a:cubicBezTo>
                  <a:cubicBezTo>
                    <a:pt x="6590" y="315990"/>
                    <a:pt x="0" y="300080"/>
                    <a:pt x="0" y="283490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876786" cy="422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8897" y="4490853"/>
            <a:ext cx="9158942" cy="1688723"/>
            <a:chOff x="0" y="0"/>
            <a:chExt cx="1876786" cy="3460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6786" cy="346041"/>
            </a:xfrm>
            <a:custGeom>
              <a:avLst/>
              <a:gdLst/>
              <a:ahLst/>
              <a:cxnLst/>
              <a:rect l="l" t="t" r="r" b="b"/>
              <a:pathLst>
                <a:path w="1876786" h="346041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283490"/>
                  </a:lnTo>
                  <a:cubicBezTo>
                    <a:pt x="1876786" y="300080"/>
                    <a:pt x="1870196" y="315990"/>
                    <a:pt x="1858465" y="327720"/>
                  </a:cubicBezTo>
                  <a:cubicBezTo>
                    <a:pt x="1846735" y="339451"/>
                    <a:pt x="1830824" y="346041"/>
                    <a:pt x="1814235" y="346041"/>
                  </a:cubicBezTo>
                  <a:lnTo>
                    <a:pt x="62551" y="346041"/>
                  </a:lnTo>
                  <a:cubicBezTo>
                    <a:pt x="45962" y="346041"/>
                    <a:pt x="30051" y="339451"/>
                    <a:pt x="18321" y="327720"/>
                  </a:cubicBezTo>
                  <a:cubicBezTo>
                    <a:pt x="6590" y="315990"/>
                    <a:pt x="0" y="300080"/>
                    <a:pt x="0" y="283490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876786" cy="422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8897" y="6903475"/>
            <a:ext cx="9158942" cy="1874329"/>
            <a:chOff x="0" y="0"/>
            <a:chExt cx="1876786" cy="3840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6786" cy="384074"/>
            </a:xfrm>
            <a:custGeom>
              <a:avLst/>
              <a:gdLst/>
              <a:ahLst/>
              <a:cxnLst/>
              <a:rect l="l" t="t" r="r" b="b"/>
              <a:pathLst>
                <a:path w="1876786" h="384074">
                  <a:moveTo>
                    <a:pt x="62551" y="0"/>
                  </a:moveTo>
                  <a:lnTo>
                    <a:pt x="1814235" y="0"/>
                  </a:lnTo>
                  <a:cubicBezTo>
                    <a:pt x="1848781" y="0"/>
                    <a:pt x="1876786" y="28005"/>
                    <a:pt x="1876786" y="62551"/>
                  </a:cubicBezTo>
                  <a:lnTo>
                    <a:pt x="1876786" y="321523"/>
                  </a:lnTo>
                  <a:cubicBezTo>
                    <a:pt x="1876786" y="338113"/>
                    <a:pt x="1870196" y="354023"/>
                    <a:pt x="1858465" y="365753"/>
                  </a:cubicBezTo>
                  <a:cubicBezTo>
                    <a:pt x="1846735" y="377484"/>
                    <a:pt x="1830824" y="384074"/>
                    <a:pt x="1814235" y="384074"/>
                  </a:cubicBezTo>
                  <a:lnTo>
                    <a:pt x="62551" y="384074"/>
                  </a:lnTo>
                  <a:cubicBezTo>
                    <a:pt x="45962" y="384074"/>
                    <a:pt x="30051" y="377484"/>
                    <a:pt x="18321" y="365753"/>
                  </a:cubicBezTo>
                  <a:cubicBezTo>
                    <a:pt x="6590" y="354023"/>
                    <a:pt x="0" y="338113"/>
                    <a:pt x="0" y="321523"/>
                  </a:cubicBezTo>
                  <a:lnTo>
                    <a:pt x="0" y="62551"/>
                  </a:lnTo>
                  <a:cubicBezTo>
                    <a:pt x="0" y="45962"/>
                    <a:pt x="6590" y="30051"/>
                    <a:pt x="18321" y="18321"/>
                  </a:cubicBezTo>
                  <a:cubicBezTo>
                    <a:pt x="30051" y="6590"/>
                    <a:pt x="45962" y="0"/>
                    <a:pt x="62551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876786" cy="460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881419" y="2642130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5"/>
                </a:lnTo>
                <a:lnTo>
                  <a:pt x="0" y="569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Freeform 14"/>
          <p:cNvSpPr/>
          <p:nvPr/>
        </p:nvSpPr>
        <p:spPr>
          <a:xfrm>
            <a:off x="10881419" y="5050506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6"/>
                </a:lnTo>
                <a:lnTo>
                  <a:pt x="0" y="569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5" name="Freeform 15"/>
          <p:cNvSpPr/>
          <p:nvPr/>
        </p:nvSpPr>
        <p:spPr>
          <a:xfrm>
            <a:off x="10881419" y="7555932"/>
            <a:ext cx="1064328" cy="569415"/>
          </a:xfrm>
          <a:custGeom>
            <a:avLst/>
            <a:gdLst/>
            <a:ahLst/>
            <a:cxnLst/>
            <a:rect l="l" t="t" r="r" b="b"/>
            <a:pathLst>
              <a:path w="1064328" h="569415">
                <a:moveTo>
                  <a:pt x="0" y="0"/>
                </a:moveTo>
                <a:lnTo>
                  <a:pt x="1064328" y="0"/>
                </a:lnTo>
                <a:lnTo>
                  <a:pt x="1064328" y="569415"/>
                </a:lnTo>
                <a:lnTo>
                  <a:pt x="0" y="569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6" name="Group 16"/>
          <p:cNvGrpSpPr/>
          <p:nvPr/>
        </p:nvGrpSpPr>
        <p:grpSpPr>
          <a:xfrm>
            <a:off x="12126722" y="2082476"/>
            <a:ext cx="5132578" cy="1688723"/>
            <a:chOff x="0" y="0"/>
            <a:chExt cx="1351790" cy="4447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01D6D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u="none" strike="noStrike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Artículo</a:t>
              </a:r>
              <a:r>
                <a:rPr lang="en-US" sz="2999" u="none" strike="noStrik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40</a:t>
              </a:r>
            </a:p>
            <a:p>
              <a:pPr marL="0" lvl="0" indent="0"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u="none" strike="noStrik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Ley I - N°3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58391" y="2498900"/>
            <a:ext cx="8792015" cy="872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331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Presentación y plazos de la rendición de cuentas anual (digital + física)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58391" y="4723699"/>
            <a:ext cx="8792015" cy="131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Procedimiento y requisitos para la presentación de la rendición anual 2025 (digital + física)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2360" y="7598800"/>
            <a:ext cx="8792015" cy="45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8"/>
              </a:lnSpc>
            </a:pPr>
            <a:r>
              <a:rPr lang="en-US" sz="33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Requisitos para la rendición digital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126722" y="4490853"/>
            <a:ext cx="5132578" cy="1688723"/>
            <a:chOff x="0" y="0"/>
            <a:chExt cx="1351790" cy="444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01D6DD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Resolución IV -N°43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126722" y="6996278"/>
            <a:ext cx="5132578" cy="1688723"/>
            <a:chOff x="0" y="0"/>
            <a:chExt cx="1351790" cy="44476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51790" cy="444766"/>
            </a:xfrm>
            <a:custGeom>
              <a:avLst/>
              <a:gdLst/>
              <a:ahLst/>
              <a:cxnLst/>
              <a:rect l="l" t="t" r="r" b="b"/>
              <a:pathLst>
                <a:path w="1351790" h="444766">
                  <a:moveTo>
                    <a:pt x="76928" y="0"/>
                  </a:moveTo>
                  <a:lnTo>
                    <a:pt x="1274862" y="0"/>
                  </a:lnTo>
                  <a:cubicBezTo>
                    <a:pt x="1295265" y="0"/>
                    <a:pt x="1314832" y="8105"/>
                    <a:pt x="1329258" y="22532"/>
                  </a:cubicBezTo>
                  <a:cubicBezTo>
                    <a:pt x="1343685" y="36958"/>
                    <a:pt x="1351790" y="56525"/>
                    <a:pt x="1351790" y="76928"/>
                  </a:cubicBezTo>
                  <a:lnTo>
                    <a:pt x="1351790" y="367839"/>
                  </a:lnTo>
                  <a:cubicBezTo>
                    <a:pt x="1351790" y="410325"/>
                    <a:pt x="1317348" y="444766"/>
                    <a:pt x="1274862" y="444766"/>
                  </a:cubicBezTo>
                  <a:lnTo>
                    <a:pt x="76928" y="444766"/>
                  </a:lnTo>
                  <a:cubicBezTo>
                    <a:pt x="56525" y="444766"/>
                    <a:pt x="36958" y="436662"/>
                    <a:pt x="22532" y="422235"/>
                  </a:cubicBezTo>
                  <a:cubicBezTo>
                    <a:pt x="8105" y="407808"/>
                    <a:pt x="0" y="388241"/>
                    <a:pt x="0" y="367839"/>
                  </a:cubicBezTo>
                  <a:lnTo>
                    <a:pt x="0" y="76928"/>
                  </a:lnTo>
                  <a:cubicBezTo>
                    <a:pt x="0" y="56525"/>
                    <a:pt x="8105" y="36958"/>
                    <a:pt x="22532" y="22532"/>
                  </a:cubicBezTo>
                  <a:cubicBezTo>
                    <a:pt x="36958" y="8105"/>
                    <a:pt x="56525" y="0"/>
                    <a:pt x="76928" y="0"/>
                  </a:cubicBezTo>
                  <a:close/>
                </a:path>
              </a:pathLst>
            </a:custGeom>
            <a:solidFill>
              <a:srgbClr val="01D6DD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1351790" cy="511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Anexo </a:t>
              </a:r>
              <a:r>
                <a:rPr lang="en-US" sz="2999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Único</a:t>
              </a:r>
              <a:endParaRPr lang="en-US" sz="2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999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Resolución</a:t>
              </a:r>
              <a:r>
                <a:rPr lang="en-US" sz="299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IV - N°43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890" y="4549458"/>
            <a:ext cx="13514220" cy="126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¿Dudas o inquietudes?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4179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16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193" y="-790785"/>
            <a:ext cx="20703677" cy="11231745"/>
          </a:xfrm>
          <a:custGeom>
            <a:avLst/>
            <a:gdLst/>
            <a:ahLst/>
            <a:cxnLst/>
            <a:rect l="l" t="t" r="r" b="b"/>
            <a:pathLst>
              <a:path w="20703677" h="11231745">
                <a:moveTo>
                  <a:pt x="0" y="0"/>
                </a:moveTo>
                <a:lnTo>
                  <a:pt x="20703677" y="0"/>
                </a:lnTo>
                <a:lnTo>
                  <a:pt x="20703677" y="11231744"/>
                </a:lnTo>
                <a:lnTo>
                  <a:pt x="0" y="11231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4" name="Group 4"/>
          <p:cNvGrpSpPr/>
          <p:nvPr/>
        </p:nvGrpSpPr>
        <p:grpSpPr>
          <a:xfrm>
            <a:off x="1597800" y="4617853"/>
            <a:ext cx="9442975" cy="2370895"/>
            <a:chOff x="0" y="0"/>
            <a:chExt cx="1934988" cy="4858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34988" cy="485827"/>
            </a:xfrm>
            <a:custGeom>
              <a:avLst/>
              <a:gdLst/>
              <a:ahLst/>
              <a:cxnLst/>
              <a:rect l="l" t="t" r="r" b="b"/>
              <a:pathLst>
                <a:path w="1934988" h="485827">
                  <a:moveTo>
                    <a:pt x="60670" y="0"/>
                  </a:moveTo>
                  <a:lnTo>
                    <a:pt x="1874318" y="0"/>
                  </a:lnTo>
                  <a:cubicBezTo>
                    <a:pt x="1907825" y="0"/>
                    <a:pt x="1934988" y="27163"/>
                    <a:pt x="1934988" y="60670"/>
                  </a:cubicBezTo>
                  <a:lnTo>
                    <a:pt x="1934988" y="425158"/>
                  </a:lnTo>
                  <a:cubicBezTo>
                    <a:pt x="1934988" y="458664"/>
                    <a:pt x="1907825" y="485827"/>
                    <a:pt x="1874318" y="485827"/>
                  </a:cubicBezTo>
                  <a:lnTo>
                    <a:pt x="60670" y="485827"/>
                  </a:lnTo>
                  <a:cubicBezTo>
                    <a:pt x="27163" y="485827"/>
                    <a:pt x="0" y="458664"/>
                    <a:pt x="0" y="425158"/>
                  </a:cubicBezTo>
                  <a:lnTo>
                    <a:pt x="0" y="60670"/>
                  </a:lnTo>
                  <a:cubicBezTo>
                    <a:pt x="0" y="27163"/>
                    <a:pt x="27163" y="0"/>
                    <a:pt x="60670" y="0"/>
                  </a:cubicBezTo>
                  <a:close/>
                </a:path>
              </a:pathLst>
            </a:custGeom>
            <a:ln w="38100" cap="rnd">
              <a:solidFill>
                <a:srgbClr val="17E9E9"/>
              </a:solidFill>
              <a:prstDash val="solid"/>
              <a:rou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934988" cy="562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7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911422" y="5163050"/>
            <a:ext cx="501535" cy="501535"/>
          </a:xfrm>
          <a:custGeom>
            <a:avLst/>
            <a:gdLst/>
            <a:ahLst/>
            <a:cxnLst/>
            <a:rect l="l" t="t" r="r" b="b"/>
            <a:pathLst>
              <a:path w="501535" h="501535">
                <a:moveTo>
                  <a:pt x="0" y="0"/>
                </a:moveTo>
                <a:lnTo>
                  <a:pt x="501535" y="0"/>
                </a:lnTo>
                <a:lnTo>
                  <a:pt x="501535" y="501535"/>
                </a:lnTo>
                <a:lnTo>
                  <a:pt x="0" y="501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960223" y="5999449"/>
            <a:ext cx="403934" cy="310662"/>
          </a:xfrm>
          <a:custGeom>
            <a:avLst/>
            <a:gdLst/>
            <a:ahLst/>
            <a:cxnLst/>
            <a:rect l="l" t="t" r="r" b="b"/>
            <a:pathLst>
              <a:path w="403934" h="310662">
                <a:moveTo>
                  <a:pt x="0" y="0"/>
                </a:moveTo>
                <a:lnTo>
                  <a:pt x="403934" y="0"/>
                </a:lnTo>
                <a:lnTo>
                  <a:pt x="403934" y="310662"/>
                </a:lnTo>
                <a:lnTo>
                  <a:pt x="0" y="310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TextBox 9"/>
          <p:cNvSpPr txBox="1"/>
          <p:nvPr/>
        </p:nvSpPr>
        <p:spPr>
          <a:xfrm>
            <a:off x="1758391" y="618058"/>
            <a:ext cx="9979203" cy="4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Dudas o inquietudes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7800" y="1859030"/>
            <a:ext cx="9767766" cy="145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Ante cualquier inconveniente técnico u operativo que se presente, pueden comunicarse con la </a:t>
            </a:r>
            <a:r>
              <a:rPr lang="en-US" sz="2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MESA DE AYUDA</a:t>
            </a:r>
            <a:r>
              <a:rPr lang="en-US" sz="2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del Tribunal de Cuentas para su asesoramiento.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35413" y="4924425"/>
            <a:ext cx="8199737" cy="195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4"/>
              </a:lnSpc>
            </a:pPr>
            <a:r>
              <a:rPr lang="en-US" sz="3249" spc="97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Teléfono</a:t>
            </a:r>
            <a:r>
              <a:rPr lang="en-US" sz="3249" spc="9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3249" u="sng" spc="97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8" tooltip="tel:37644432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(0376) 444-3222</a:t>
            </a:r>
          </a:p>
          <a:p>
            <a:pPr algn="l">
              <a:lnSpc>
                <a:spcPts val="6044"/>
              </a:lnSpc>
            </a:pPr>
            <a:r>
              <a:rPr lang="en-US" sz="3249" spc="97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r>
              <a:rPr lang="en-US" sz="3249" u="sng" spc="97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9" tooltip="mailto:mesadeayuda@htcmisiones.gob.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mesadeayuda@htcmisiones.gob.ar</a:t>
            </a:r>
          </a:p>
          <a:p>
            <a:pPr algn="ctr">
              <a:lnSpc>
                <a:spcPts val="3249"/>
              </a:lnSpc>
            </a:pPr>
            <a:endParaRPr lang="en-US" sz="3249" u="sng" spc="97" dirty="0">
              <a:solidFill>
                <a:srgbClr val="0000FF"/>
              </a:solidFill>
              <a:latin typeface="Roboto"/>
              <a:ea typeface="Roboto"/>
              <a:cs typeface="Roboto"/>
              <a:sym typeface="Roboto"/>
              <a:hlinkClick r:id="rId9" tooltip="mailto:mesadeayuda@htcmisiones.gob.ar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1816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50117" y="4427664"/>
            <a:ext cx="10182294" cy="1431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71"/>
              </a:lnSpc>
            </a:pPr>
            <a:r>
              <a:rPr lang="en-US" sz="9975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Muchas</a:t>
            </a:r>
            <a:r>
              <a:rPr lang="en-US" sz="9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gracias</a:t>
            </a:r>
          </a:p>
        </p:txBody>
      </p:sp>
      <p:sp>
        <p:nvSpPr>
          <p:cNvPr id="3" name="Freeform 3"/>
          <p:cNvSpPr/>
          <p:nvPr/>
        </p:nvSpPr>
        <p:spPr>
          <a:xfrm>
            <a:off x="17052969" y="1028700"/>
            <a:ext cx="285750" cy="1496263"/>
          </a:xfrm>
          <a:custGeom>
            <a:avLst/>
            <a:gdLst/>
            <a:ahLst/>
            <a:cxnLst/>
            <a:rect l="l" t="t" r="r" b="b"/>
            <a:pathLst>
              <a:path w="285750" h="1496263">
                <a:moveTo>
                  <a:pt x="0" y="0"/>
                </a:moveTo>
                <a:lnTo>
                  <a:pt x="285750" y="0"/>
                </a:lnTo>
                <a:lnTo>
                  <a:pt x="285750" y="1496263"/>
                </a:lnTo>
                <a:lnTo>
                  <a:pt x="0" y="149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TextBox 4"/>
          <p:cNvSpPr txBox="1"/>
          <p:nvPr/>
        </p:nvSpPr>
        <p:spPr>
          <a:xfrm>
            <a:off x="1204179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391464" y="5595765"/>
            <a:ext cx="4143719" cy="1235266"/>
            <a:chOff x="0" y="0"/>
            <a:chExt cx="1091350" cy="325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1350" cy="325338"/>
            </a:xfrm>
            <a:custGeom>
              <a:avLst/>
              <a:gdLst/>
              <a:ahLst/>
              <a:cxnLst/>
              <a:rect l="l" t="t" r="r" b="b"/>
              <a:pathLst>
                <a:path w="1091350" h="325338">
                  <a:moveTo>
                    <a:pt x="0" y="0"/>
                  </a:moveTo>
                  <a:lnTo>
                    <a:pt x="1091350" y="0"/>
                  </a:lnTo>
                  <a:lnTo>
                    <a:pt x="1091350" y="325338"/>
                  </a:lnTo>
                  <a:lnTo>
                    <a:pt x="0" y="325338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091350" cy="401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53523" y="5948305"/>
            <a:ext cx="4143719" cy="1235266"/>
            <a:chOff x="0" y="0"/>
            <a:chExt cx="1091350" cy="3253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1350" cy="325338"/>
            </a:xfrm>
            <a:custGeom>
              <a:avLst/>
              <a:gdLst/>
              <a:ahLst/>
              <a:cxnLst/>
              <a:rect l="l" t="t" r="r" b="b"/>
              <a:pathLst>
                <a:path w="1091350" h="325338">
                  <a:moveTo>
                    <a:pt x="0" y="0"/>
                  </a:moveTo>
                  <a:lnTo>
                    <a:pt x="1091350" y="0"/>
                  </a:lnTo>
                  <a:lnTo>
                    <a:pt x="1091350" y="325338"/>
                  </a:lnTo>
                  <a:lnTo>
                    <a:pt x="0" y="325338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091350" cy="401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Plazos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15581" y="5584175"/>
            <a:ext cx="4143719" cy="1235266"/>
            <a:chOff x="0" y="0"/>
            <a:chExt cx="1091350" cy="3253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1350" cy="325338"/>
            </a:xfrm>
            <a:custGeom>
              <a:avLst/>
              <a:gdLst/>
              <a:ahLst/>
              <a:cxnLst/>
              <a:rect l="l" t="t" r="r" b="b"/>
              <a:pathLst>
                <a:path w="1091350" h="325338">
                  <a:moveTo>
                    <a:pt x="0" y="0"/>
                  </a:moveTo>
                  <a:lnTo>
                    <a:pt x="1091350" y="0"/>
                  </a:lnTo>
                  <a:lnTo>
                    <a:pt x="1091350" y="325338"/>
                  </a:lnTo>
                  <a:lnTo>
                    <a:pt x="0" y="325338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91350" cy="401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Documentación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3188601">
            <a:off x="3842707" y="2910637"/>
            <a:ext cx="1136112" cy="2935058"/>
          </a:xfrm>
          <a:custGeom>
            <a:avLst/>
            <a:gdLst/>
            <a:ahLst/>
            <a:cxnLst/>
            <a:rect l="l" t="t" r="r" b="b"/>
            <a:pathLst>
              <a:path w="1136112" h="2935058">
                <a:moveTo>
                  <a:pt x="0" y="0"/>
                </a:moveTo>
                <a:lnTo>
                  <a:pt x="1136112" y="0"/>
                </a:lnTo>
                <a:lnTo>
                  <a:pt x="1136112" y="2935058"/>
                </a:lnTo>
                <a:lnTo>
                  <a:pt x="0" y="2935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Freeform 13"/>
          <p:cNvSpPr/>
          <p:nvPr/>
        </p:nvSpPr>
        <p:spPr>
          <a:xfrm rot="-3419854" flipH="1">
            <a:off x="12880834" y="2775672"/>
            <a:ext cx="1162404" cy="3002980"/>
          </a:xfrm>
          <a:custGeom>
            <a:avLst/>
            <a:gdLst/>
            <a:ahLst/>
            <a:cxnLst/>
            <a:rect l="l" t="t" r="r" b="b"/>
            <a:pathLst>
              <a:path w="1162404" h="3002980">
                <a:moveTo>
                  <a:pt x="1162403" y="0"/>
                </a:moveTo>
                <a:lnTo>
                  <a:pt x="0" y="0"/>
                </a:lnTo>
                <a:lnTo>
                  <a:pt x="0" y="3002980"/>
                </a:lnTo>
                <a:lnTo>
                  <a:pt x="1162403" y="3002980"/>
                </a:lnTo>
                <a:lnTo>
                  <a:pt x="11624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Freeform 14"/>
          <p:cNvSpPr/>
          <p:nvPr/>
        </p:nvSpPr>
        <p:spPr>
          <a:xfrm rot="-1422613" flipH="1">
            <a:off x="8324782" y="3686471"/>
            <a:ext cx="1162404" cy="2117494"/>
          </a:xfrm>
          <a:custGeom>
            <a:avLst/>
            <a:gdLst/>
            <a:ahLst/>
            <a:cxnLst/>
            <a:rect l="l" t="t" r="r" b="b"/>
            <a:pathLst>
              <a:path w="1162404" h="2117494">
                <a:moveTo>
                  <a:pt x="1162403" y="0"/>
                </a:moveTo>
                <a:lnTo>
                  <a:pt x="0" y="0"/>
                </a:lnTo>
                <a:lnTo>
                  <a:pt x="0" y="2117494"/>
                </a:lnTo>
                <a:lnTo>
                  <a:pt x="1162403" y="2117494"/>
                </a:lnTo>
                <a:lnTo>
                  <a:pt x="11624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817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5" name="Group 15"/>
          <p:cNvGrpSpPr/>
          <p:nvPr/>
        </p:nvGrpSpPr>
        <p:grpSpPr>
          <a:xfrm>
            <a:off x="5661408" y="2971915"/>
            <a:ext cx="6965185" cy="1235266"/>
            <a:chOff x="0" y="0"/>
            <a:chExt cx="1834452" cy="3253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34452" cy="325338"/>
            </a:xfrm>
            <a:custGeom>
              <a:avLst/>
              <a:gdLst/>
              <a:ahLst/>
              <a:cxnLst/>
              <a:rect l="l" t="t" r="r" b="b"/>
              <a:pathLst>
                <a:path w="1834452" h="325338">
                  <a:moveTo>
                    <a:pt x="0" y="0"/>
                  </a:moveTo>
                  <a:lnTo>
                    <a:pt x="1834452" y="0"/>
                  </a:lnTo>
                  <a:lnTo>
                    <a:pt x="1834452" y="325338"/>
                  </a:lnTo>
                  <a:lnTo>
                    <a:pt x="0" y="325338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834452" cy="401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Rendición Anual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8391" y="608533"/>
            <a:ext cx="9006554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Mismo procedimiento...diferente canal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794472" y="8312541"/>
            <a:ext cx="11061820" cy="1526437"/>
            <a:chOff x="0" y="0"/>
            <a:chExt cx="2913401" cy="40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13401" cy="402024"/>
            </a:xfrm>
            <a:custGeom>
              <a:avLst/>
              <a:gdLst/>
              <a:ahLst/>
              <a:cxnLst/>
              <a:rect l="l" t="t" r="r" b="b"/>
              <a:pathLst>
                <a:path w="2913401" h="402024">
                  <a:moveTo>
                    <a:pt x="0" y="0"/>
                  </a:moveTo>
                  <a:lnTo>
                    <a:pt x="2913401" y="0"/>
                  </a:lnTo>
                  <a:lnTo>
                    <a:pt x="2913401" y="402024"/>
                  </a:lnTo>
                  <a:lnTo>
                    <a:pt x="0" y="402024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2913401" cy="47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 único que cambia es uno de los medios por los cuales se lleva a cabo la presentación digital.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391464" y="4537458"/>
            <a:ext cx="4143719" cy="1235266"/>
            <a:chOff x="0" y="0"/>
            <a:chExt cx="1091350" cy="325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1350" cy="325338"/>
            </a:xfrm>
            <a:custGeom>
              <a:avLst/>
              <a:gdLst/>
              <a:ahLst/>
              <a:cxnLst/>
              <a:rect l="l" t="t" r="r" b="b"/>
              <a:pathLst>
                <a:path w="1091350" h="325338">
                  <a:moveTo>
                    <a:pt x="0" y="0"/>
                  </a:moveTo>
                  <a:lnTo>
                    <a:pt x="1091350" y="0"/>
                  </a:lnTo>
                  <a:lnTo>
                    <a:pt x="1091350" y="325338"/>
                  </a:lnTo>
                  <a:lnTo>
                    <a:pt x="0" y="325338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091350" cy="401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MUNICIPIO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58391" y="608533"/>
            <a:ext cx="9006554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Mismo procedimiento...diferente canal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72140" y="4380282"/>
            <a:ext cx="4143719" cy="1526437"/>
            <a:chOff x="0" y="0"/>
            <a:chExt cx="1091350" cy="402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1350" cy="402024"/>
            </a:xfrm>
            <a:custGeom>
              <a:avLst/>
              <a:gdLst/>
              <a:ahLst/>
              <a:cxnLst/>
              <a:rect l="l" t="t" r="r" b="b"/>
              <a:pathLst>
                <a:path w="1091350" h="402024">
                  <a:moveTo>
                    <a:pt x="0" y="0"/>
                  </a:moveTo>
                  <a:lnTo>
                    <a:pt x="1091350" y="0"/>
                  </a:lnTo>
                  <a:lnTo>
                    <a:pt x="1091350" y="402024"/>
                  </a:lnTo>
                  <a:lnTo>
                    <a:pt x="0" y="402024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91350" cy="47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CONCEJO DELIBERANTE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15581" y="4380282"/>
            <a:ext cx="4143719" cy="1526437"/>
            <a:chOff x="0" y="0"/>
            <a:chExt cx="1091350" cy="4020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1350" cy="402024"/>
            </a:xfrm>
            <a:custGeom>
              <a:avLst/>
              <a:gdLst/>
              <a:ahLst/>
              <a:cxnLst/>
              <a:rect l="l" t="t" r="r" b="b"/>
              <a:pathLst>
                <a:path w="1091350" h="402024">
                  <a:moveTo>
                    <a:pt x="0" y="0"/>
                  </a:moveTo>
                  <a:lnTo>
                    <a:pt x="1091350" y="0"/>
                  </a:lnTo>
                  <a:lnTo>
                    <a:pt x="1091350" y="402024"/>
                  </a:lnTo>
                  <a:lnTo>
                    <a:pt x="0" y="402024"/>
                  </a:lnTo>
                  <a:close/>
                </a:path>
              </a:pathLst>
            </a:custGeom>
            <a:solidFill>
              <a:srgbClr val="5077DF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091350" cy="47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TRIBUNAL DE CUENTAS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-5225040" flipH="1">
            <a:off x="5141068" y="2160339"/>
            <a:ext cx="1323443" cy="3419014"/>
          </a:xfrm>
          <a:custGeom>
            <a:avLst/>
            <a:gdLst/>
            <a:ahLst/>
            <a:cxnLst/>
            <a:rect l="l" t="t" r="r" b="b"/>
            <a:pathLst>
              <a:path w="1323443" h="3419014">
                <a:moveTo>
                  <a:pt x="1323443" y="0"/>
                </a:moveTo>
                <a:lnTo>
                  <a:pt x="0" y="0"/>
                </a:lnTo>
                <a:lnTo>
                  <a:pt x="0" y="3419014"/>
                </a:lnTo>
                <a:lnTo>
                  <a:pt x="1323443" y="3419014"/>
                </a:lnTo>
                <a:lnTo>
                  <a:pt x="132344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Freeform 14"/>
          <p:cNvSpPr/>
          <p:nvPr/>
        </p:nvSpPr>
        <p:spPr>
          <a:xfrm rot="-5225040" flipH="1">
            <a:off x="11573082" y="2080120"/>
            <a:ext cx="1323443" cy="3419014"/>
          </a:xfrm>
          <a:custGeom>
            <a:avLst/>
            <a:gdLst/>
            <a:ahLst/>
            <a:cxnLst/>
            <a:rect l="l" t="t" r="r" b="b"/>
            <a:pathLst>
              <a:path w="1323443" h="3419014">
                <a:moveTo>
                  <a:pt x="1323443" y="0"/>
                </a:moveTo>
                <a:lnTo>
                  <a:pt x="0" y="0"/>
                </a:lnTo>
                <a:lnTo>
                  <a:pt x="0" y="3419014"/>
                </a:lnTo>
                <a:lnTo>
                  <a:pt x="1323443" y="3419014"/>
                </a:lnTo>
                <a:lnTo>
                  <a:pt x="132344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5" name="Freeform 15"/>
          <p:cNvSpPr/>
          <p:nvPr/>
        </p:nvSpPr>
        <p:spPr>
          <a:xfrm rot="-5502149">
            <a:off x="5153612" y="4909430"/>
            <a:ext cx="1323443" cy="3419014"/>
          </a:xfrm>
          <a:custGeom>
            <a:avLst/>
            <a:gdLst/>
            <a:ahLst/>
            <a:cxnLst/>
            <a:rect l="l" t="t" r="r" b="b"/>
            <a:pathLst>
              <a:path w="1323443" h="3419014">
                <a:moveTo>
                  <a:pt x="0" y="0"/>
                </a:moveTo>
                <a:lnTo>
                  <a:pt x="1323444" y="0"/>
                </a:lnTo>
                <a:lnTo>
                  <a:pt x="1323444" y="3419014"/>
                </a:lnTo>
                <a:lnTo>
                  <a:pt x="0" y="3419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6" name="Freeform 16"/>
          <p:cNvSpPr/>
          <p:nvPr/>
        </p:nvSpPr>
        <p:spPr>
          <a:xfrm rot="-5608193">
            <a:off x="11849646" y="4827192"/>
            <a:ext cx="1323443" cy="3419014"/>
          </a:xfrm>
          <a:custGeom>
            <a:avLst/>
            <a:gdLst/>
            <a:ahLst/>
            <a:cxnLst/>
            <a:rect l="l" t="t" r="r" b="b"/>
            <a:pathLst>
              <a:path w="1323443" h="3419014">
                <a:moveTo>
                  <a:pt x="0" y="0"/>
                </a:moveTo>
                <a:lnTo>
                  <a:pt x="1323444" y="0"/>
                </a:lnTo>
                <a:lnTo>
                  <a:pt x="1323444" y="3419014"/>
                </a:lnTo>
                <a:lnTo>
                  <a:pt x="0" y="3419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7" name="TextBox 17"/>
          <p:cNvSpPr txBox="1"/>
          <p:nvPr/>
        </p:nvSpPr>
        <p:spPr>
          <a:xfrm>
            <a:off x="4181682" y="2553478"/>
            <a:ext cx="2890459" cy="48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2"/>
              </a:lnSpc>
            </a:pPr>
            <a:r>
              <a:rPr lang="en-US" sz="29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Física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89574" y="2553478"/>
            <a:ext cx="2890459" cy="48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2"/>
              </a:lnSpc>
            </a:pPr>
            <a:r>
              <a:rPr lang="en-US" sz="29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Física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70105" y="7369255"/>
            <a:ext cx="2890459" cy="48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2"/>
              </a:lnSpc>
            </a:pPr>
            <a:r>
              <a:rPr lang="en-US" sz="29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Digital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15860" y="7369255"/>
            <a:ext cx="2890459" cy="48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2"/>
              </a:lnSpc>
            </a:pPr>
            <a:r>
              <a:rPr lang="en-US" sz="296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Digital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890" y="3935095"/>
            <a:ext cx="13514220" cy="219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Rendición Digital</a:t>
            </a:r>
          </a:p>
          <a:p>
            <a:pPr algn="ctr">
              <a:lnSpc>
                <a:spcPts val="7480"/>
              </a:lnSpc>
            </a:pPr>
            <a:r>
              <a:rPr lang="en-US" sz="6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¿En que consiste?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5129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74" t="-9295" r="-3387" b="-29452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391464" y="5976892"/>
            <a:ext cx="533533" cy="637927"/>
          </a:xfrm>
          <a:custGeom>
            <a:avLst/>
            <a:gdLst/>
            <a:ahLst/>
            <a:cxnLst/>
            <a:rect l="l" t="t" r="r" b="b"/>
            <a:pathLst>
              <a:path w="533533" h="637927">
                <a:moveTo>
                  <a:pt x="0" y="0"/>
                </a:moveTo>
                <a:lnTo>
                  <a:pt x="533534" y="0"/>
                </a:lnTo>
                <a:lnTo>
                  <a:pt x="533534" y="637927"/>
                </a:lnTo>
                <a:lnTo>
                  <a:pt x="0" y="6379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12" r="-112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1406609" y="2608576"/>
            <a:ext cx="251622" cy="748055"/>
          </a:xfrm>
          <a:custGeom>
            <a:avLst/>
            <a:gdLst/>
            <a:ahLst/>
            <a:cxnLst/>
            <a:rect l="l" t="t" r="r" b="b"/>
            <a:pathLst>
              <a:path w="251622" h="748055">
                <a:moveTo>
                  <a:pt x="0" y="0"/>
                </a:moveTo>
                <a:lnTo>
                  <a:pt x="251622" y="0"/>
                </a:lnTo>
                <a:lnTo>
                  <a:pt x="251622" y="748055"/>
                </a:lnTo>
                <a:lnTo>
                  <a:pt x="0" y="7480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802" r="-806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1794110" y="559385"/>
            <a:ext cx="6822281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Digital: Paso a paso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9945" y="2532376"/>
            <a:ext cx="9939310" cy="131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HCD informa al Municipio una dirección de correo electrónico institucional.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09945" y="5900692"/>
            <a:ext cx="9939310" cy="131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intendente envía la RENDICIÓN DIGITAL al  correo electrónico informado por el HCD.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2754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Requisitos solicitados (Ver Anexo Único Resolución IV-N°43 )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74" t="-9295" r="-3387" b="-29452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476940" y="2608576"/>
            <a:ext cx="413956" cy="772547"/>
          </a:xfrm>
          <a:custGeom>
            <a:avLst/>
            <a:gdLst/>
            <a:ahLst/>
            <a:cxnLst/>
            <a:rect l="l" t="t" r="r" b="b"/>
            <a:pathLst>
              <a:path w="413956" h="772547">
                <a:moveTo>
                  <a:pt x="0" y="0"/>
                </a:moveTo>
                <a:lnTo>
                  <a:pt x="413956" y="0"/>
                </a:lnTo>
                <a:lnTo>
                  <a:pt x="413956" y="772547"/>
                </a:lnTo>
                <a:lnTo>
                  <a:pt x="0" y="772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1391464" y="5976892"/>
            <a:ext cx="584907" cy="876564"/>
          </a:xfrm>
          <a:custGeom>
            <a:avLst/>
            <a:gdLst/>
            <a:ahLst/>
            <a:cxnLst/>
            <a:rect l="l" t="t" r="r" b="b"/>
            <a:pathLst>
              <a:path w="584907" h="876564">
                <a:moveTo>
                  <a:pt x="0" y="0"/>
                </a:moveTo>
                <a:lnTo>
                  <a:pt x="584908" y="0"/>
                </a:lnTo>
                <a:lnTo>
                  <a:pt x="584908" y="876564"/>
                </a:lnTo>
                <a:lnTo>
                  <a:pt x="0" y="8765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1794110" y="559385"/>
            <a:ext cx="6822281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Digital: Paso a paso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9607" y="2532376"/>
            <a:ext cx="10159647" cy="198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HCD verifica el contenido de los archivos recibidos, respecto a lo detallado por el municipio en la Nota de Elevación.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09945" y="5900692"/>
            <a:ext cx="9939310" cy="131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Presidente y Secretario del HCD firman digitalmente la Nota de Elevación.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2754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Requisitos solicitados (Ver Anexo Único Resolución IV-N°43 )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74" t="-9295" r="-3387" b="-29452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391464" y="2520441"/>
            <a:ext cx="461597" cy="772547"/>
          </a:xfrm>
          <a:custGeom>
            <a:avLst/>
            <a:gdLst/>
            <a:ahLst/>
            <a:cxnLst/>
            <a:rect l="l" t="t" r="r" b="b"/>
            <a:pathLst>
              <a:path w="461597" h="772547">
                <a:moveTo>
                  <a:pt x="0" y="0"/>
                </a:moveTo>
                <a:lnTo>
                  <a:pt x="461597" y="0"/>
                </a:lnTo>
                <a:lnTo>
                  <a:pt x="461597" y="772547"/>
                </a:lnTo>
                <a:lnTo>
                  <a:pt x="0" y="772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TextBox 5"/>
          <p:cNvSpPr txBox="1"/>
          <p:nvPr/>
        </p:nvSpPr>
        <p:spPr>
          <a:xfrm>
            <a:off x="1794110" y="559385"/>
            <a:ext cx="6822281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Digital: Paso a paso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0661" y="2444241"/>
            <a:ext cx="9124062" cy="198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presidente del HCD carga y envía los archivos de la rendición por medio del “</a:t>
            </a:r>
            <a:r>
              <a:rPr lang="en-US" sz="379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Portal del Cuentadante</a:t>
            </a: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”.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2754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Requisitos solicitados (Ver Anexo Único Resolución IV-N°43 )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890" y="3935095"/>
            <a:ext cx="13514220" cy="219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87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Rendición Física</a:t>
            </a:r>
          </a:p>
          <a:p>
            <a:pPr algn="ctr">
              <a:lnSpc>
                <a:spcPts val="7480"/>
              </a:lnSpc>
            </a:pPr>
            <a:r>
              <a:rPr lang="en-US" sz="6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¿Cómo continúa?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32754" y="9752529"/>
            <a:ext cx="16074171" cy="23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1746" i="1">
                <a:solidFill>
                  <a:srgbClr val="CBC9CA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Tribunal de Cuentas de la Provincia de Misiones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60" t="-16892" r="-11180" b="-16963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Freeform 3"/>
          <p:cNvSpPr/>
          <p:nvPr/>
        </p:nvSpPr>
        <p:spPr>
          <a:xfrm>
            <a:off x="1185129" y="703783"/>
            <a:ext cx="412671" cy="412671"/>
          </a:xfrm>
          <a:custGeom>
            <a:avLst/>
            <a:gdLst/>
            <a:ahLst/>
            <a:cxnLst/>
            <a:rect l="l" t="t" r="r" b="b"/>
            <a:pathLst>
              <a:path w="412671" h="412671">
                <a:moveTo>
                  <a:pt x="0" y="0"/>
                </a:moveTo>
                <a:lnTo>
                  <a:pt x="412671" y="0"/>
                </a:lnTo>
                <a:lnTo>
                  <a:pt x="412671" y="412671"/>
                </a:lnTo>
                <a:lnTo>
                  <a:pt x="0" y="412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4" name="Freeform 4"/>
          <p:cNvSpPr/>
          <p:nvPr/>
        </p:nvSpPr>
        <p:spPr>
          <a:xfrm>
            <a:off x="1406609" y="2608576"/>
            <a:ext cx="251622" cy="748055"/>
          </a:xfrm>
          <a:custGeom>
            <a:avLst/>
            <a:gdLst/>
            <a:ahLst/>
            <a:cxnLst/>
            <a:rect l="l" t="t" r="r" b="b"/>
            <a:pathLst>
              <a:path w="251622" h="748055">
                <a:moveTo>
                  <a:pt x="0" y="0"/>
                </a:moveTo>
                <a:lnTo>
                  <a:pt x="251622" y="0"/>
                </a:lnTo>
                <a:lnTo>
                  <a:pt x="251622" y="748055"/>
                </a:lnTo>
                <a:lnTo>
                  <a:pt x="0" y="748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802" r="-806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>
          <a:xfrm>
            <a:off x="1391464" y="6007908"/>
            <a:ext cx="533533" cy="637927"/>
          </a:xfrm>
          <a:custGeom>
            <a:avLst/>
            <a:gdLst/>
            <a:ahLst/>
            <a:cxnLst/>
            <a:rect l="l" t="t" r="r" b="b"/>
            <a:pathLst>
              <a:path w="533533" h="637927">
                <a:moveTo>
                  <a:pt x="0" y="0"/>
                </a:moveTo>
                <a:lnTo>
                  <a:pt x="533534" y="0"/>
                </a:lnTo>
                <a:lnTo>
                  <a:pt x="533534" y="637928"/>
                </a:lnTo>
                <a:lnTo>
                  <a:pt x="0" y="6379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12" r="-112"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1794110" y="559385"/>
            <a:ext cx="6725841" cy="6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3998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Rendición Física: Paso a paso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9945" y="2532376"/>
            <a:ext cx="9542703" cy="131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Intendente presenta al HCD, la rendición de cuentas en forma física.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09945" y="5931708"/>
            <a:ext cx="9410500" cy="131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4"/>
              </a:lnSpc>
            </a:pPr>
            <a:r>
              <a:rPr lang="en-US" sz="379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HCD presenta la rendición física al Tribunal de Cuentas por Mesa de Entradas.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629</Words>
  <Application>Microsoft Office PowerPoint</Application>
  <PresentationFormat>Personalizado</PresentationFormat>
  <Paragraphs>88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Roboto Bold</vt:lpstr>
      <vt:lpstr>Open Sans</vt:lpstr>
      <vt:lpstr>Arial</vt:lpstr>
      <vt:lpstr>Roboto Italics</vt:lpstr>
      <vt:lpstr>Roboto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Capacitacion_HCD_Alejandra.pptx</dc:title>
  <cp:lastModifiedBy>Micaela Olivera</cp:lastModifiedBy>
  <cp:revision>6</cp:revision>
  <dcterms:created xsi:type="dcterms:W3CDTF">2006-08-16T00:00:00Z</dcterms:created>
  <dcterms:modified xsi:type="dcterms:W3CDTF">2026-03-05T14:22:09Z</dcterms:modified>
  <dc:identifier>DAHCysnfXL4</dc:identifier>
</cp:coreProperties>
</file>